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Squada One" panose="020B0604020202020204" charset="0"/>
      <p:regular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  <p:embeddedFont>
      <p:font typeface="Exo 2" panose="020B0604020202020204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Proxima Nova Semibold" panose="020B0604020202020204" charset="0"/>
      <p:regular r:id="rId44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041CB9-1EAE-4674-9DDB-A8E5B76A2485}">
  <a:tblStyle styleId="{89041CB9-1EAE-4674-9DDB-A8E5B76A2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09b3398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09b33985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19515fe0b_0_8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19515fe0b_0_8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74" y="2933525"/>
            <a:ext cx="5310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~ Developed by Team Karma (Harsh Bardhan Mishra, Hrituraj Sutradhar and Rahul Singh)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75" y="177950"/>
            <a:ext cx="7844700" cy="29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Machine Learning Framework 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Flood Detection 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ctrTitle"/>
          </p:nvPr>
        </p:nvSpPr>
        <p:spPr>
          <a:xfrm flipH="1">
            <a:off x="2754451" y="1347050"/>
            <a:ext cx="61242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Utilized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 idx="2"/>
          </p:nvPr>
        </p:nvSpPr>
        <p:spPr>
          <a:xfrm flipH="1">
            <a:off x="4971102" y="1035225"/>
            <a:ext cx="37749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88" name="Google Shape;288;p37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7"/>
          <p:cNvSpPr txBox="1">
            <a:spLocks noGrp="1"/>
          </p:cNvSpPr>
          <p:nvPr>
            <p:ph type="subTitle" idx="1"/>
          </p:nvPr>
        </p:nvSpPr>
        <p:spPr>
          <a:xfrm>
            <a:off x="3725350" y="2743000"/>
            <a:ext cx="50718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whole idea is not about the choice between using or not using technology. The challenge is to use it right.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~Cory Doctorow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and Frameworks</a:t>
            </a:r>
            <a:endParaRPr/>
          </a:p>
        </p:txBody>
      </p:sp>
      <p:sp>
        <p:nvSpPr>
          <p:cNvPr id="295" name="Google Shape;295;p38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Tipping Bucket Rain Gauge</a:t>
            </a: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the amount of rainfall by means of a tipping bucket and includes a siphon to measure the rainfall level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8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Pi-3</a:t>
            </a:r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Microcontroller Chip will be used to collect data from a wide range of sensors and APIs where the Machine Learning algorithms can be implemented.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GSM Module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Acts as the Networking Layer utilizing a Satellite-based Telemetry where the data is seamlessly integrated and stored onto Data Centres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Layer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Data Layer has been implemented on a Cloud Server wherein large amounts of data can be stored onto a “Cloud” which can then be accessed and processed as per our needs.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Layer</a:t>
            </a: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Layer comprises of the Machine Learning Model that we have implemented and allows the data to be processed and let inferences be drawn from it.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has been implemented using ‘Flask’ which is a Python framework which allows for the data to be accessed in real-time from the Web and showcased to the user.</a:t>
            </a:r>
            <a:endParaRPr/>
          </a:p>
        </p:txBody>
      </p:sp>
      <p:cxnSp>
        <p:nvCxnSpPr>
          <p:cNvPr id="307" name="Google Shape;307;p38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38"/>
          <p:cNvGrpSpPr/>
          <p:nvPr/>
        </p:nvGrpSpPr>
        <p:grpSpPr>
          <a:xfrm>
            <a:off x="2828333" y="1307814"/>
            <a:ext cx="278692" cy="331130"/>
            <a:chOff x="-48233050" y="3569725"/>
            <a:chExt cx="252050" cy="299475"/>
          </a:xfrm>
        </p:grpSpPr>
        <p:sp>
          <p:nvSpPr>
            <p:cNvPr id="310" name="Google Shape;310;p38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8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14" name="Google Shape;314;p38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38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324" name="Google Shape;324;p38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38"/>
          <p:cNvGrpSpPr/>
          <p:nvPr/>
        </p:nvGrpSpPr>
        <p:grpSpPr>
          <a:xfrm>
            <a:off x="4431899" y="3043763"/>
            <a:ext cx="330936" cy="330107"/>
            <a:chOff x="-47154000" y="3939275"/>
            <a:chExt cx="299300" cy="298550"/>
          </a:xfrm>
        </p:grpSpPr>
        <p:sp>
          <p:nvSpPr>
            <p:cNvPr id="331" name="Google Shape;331;p38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8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336" name="Google Shape;336;p38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8" name="Google Shape;338;p38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339" name="Google Shape;339;p38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>
            <a:off x="1508225" y="1359425"/>
            <a:ext cx="6019500" cy="2778300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 Efficiency</a:t>
            </a:r>
            <a:endParaRPr/>
          </a:p>
        </p:txBody>
      </p:sp>
      <p:graphicFrame>
        <p:nvGraphicFramePr>
          <p:cNvPr id="348" name="Google Shape;348;p39"/>
          <p:cNvGraphicFramePr/>
          <p:nvPr/>
        </p:nvGraphicFramePr>
        <p:xfrm>
          <a:off x="1618875" y="1343925"/>
          <a:ext cx="5906250" cy="2834700"/>
        </p:xfrm>
        <a:graphic>
          <a:graphicData uri="http://schemas.openxmlformats.org/drawingml/2006/table">
            <a:tbl>
              <a:tblPr>
                <a:noFill/>
                <a:tableStyleId>{89041CB9-1EAE-4674-9DDB-A8E5B76A2485}</a:tableStyleId>
              </a:tblPr>
              <a:tblGrid>
                <a:gridCol w="11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KNN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DT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LM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RF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</a:t>
                      </a:r>
                      <a:endParaRPr sz="1200"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79.16%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58.33%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91.67%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58.33%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Recall</a:t>
                      </a:r>
                      <a:endParaRPr sz="1200"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71.42%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71.42%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85.71%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71.42%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ROC</a:t>
                      </a:r>
                      <a:endParaRPr sz="1200"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80.71%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55.71%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92.85%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55.71%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49" name="Google Shape;349;p39"/>
          <p:cNvCxnSpPr/>
          <p:nvPr/>
        </p:nvCxnSpPr>
        <p:spPr>
          <a:xfrm rot="10800000">
            <a:off x="-6750" y="2740825"/>
            <a:ext cx="20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/>
          <p:cNvCxnSpPr/>
          <p:nvPr/>
        </p:nvCxnSpPr>
        <p:spPr>
          <a:xfrm rot="10800000">
            <a:off x="-6750" y="3439275"/>
            <a:ext cx="206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9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9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the Code</a:t>
            </a:r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59" name="Google Shape;359;p40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40"/>
          <p:cNvSpPr txBox="1">
            <a:spLocks noGrp="1"/>
          </p:cNvSpPr>
          <p:nvPr>
            <p:ph type="subTitle" idx="1"/>
          </p:nvPr>
        </p:nvSpPr>
        <p:spPr>
          <a:xfrm>
            <a:off x="1180000" y="2742998"/>
            <a:ext cx="4224900" cy="12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“Give a man a program, frustrate him for a day. Teach a man to program, frustrate him for a lifetime.”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~Muhammad Waseem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366" name="Google Shape;366;p41"/>
          <p:cNvSpPr txBox="1">
            <a:spLocks noGrp="1"/>
          </p:cNvSpPr>
          <p:nvPr>
            <p:ph type="ctrTitle"/>
          </p:nvPr>
        </p:nvSpPr>
        <p:spPr>
          <a:xfrm flipH="1">
            <a:off x="1193525" y="612325"/>
            <a:ext cx="5195700" cy="3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“Talk is cheap. Show me the Code”.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~Linus Torvalds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367" name="Google Shape;367;p41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1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75" name="Google Shape;375;p4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42"/>
          <p:cNvSpPr txBox="1">
            <a:spLocks noGrp="1"/>
          </p:cNvSpPr>
          <p:nvPr>
            <p:ph type="subTitle" idx="1"/>
          </p:nvPr>
        </p:nvSpPr>
        <p:spPr>
          <a:xfrm>
            <a:off x="2260325" y="3476049"/>
            <a:ext cx="42249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“Make it work, make it right, make it fast.”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Kent Beck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more we can add?</a:t>
            </a:r>
            <a:endParaRPr/>
          </a:p>
        </p:txBody>
      </p:sp>
      <p:grpSp>
        <p:nvGrpSpPr>
          <p:cNvPr id="382" name="Google Shape;382;p43"/>
          <p:cNvGrpSpPr/>
          <p:nvPr/>
        </p:nvGrpSpPr>
        <p:grpSpPr>
          <a:xfrm>
            <a:off x="622522" y="2281353"/>
            <a:ext cx="2399442" cy="1720143"/>
            <a:chOff x="720000" y="2341741"/>
            <a:chExt cx="2120585" cy="1442831"/>
          </a:xfrm>
        </p:grpSpPr>
        <p:sp>
          <p:nvSpPr>
            <p:cNvPr id="383" name="Google Shape;383;p43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4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4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6" name="Google Shape;386;p43"/>
          <p:cNvGrpSpPr/>
          <p:nvPr/>
        </p:nvGrpSpPr>
        <p:grpSpPr>
          <a:xfrm rot="10800000" flipH="1">
            <a:off x="2346274" y="2044954"/>
            <a:ext cx="2550852" cy="1684515"/>
            <a:chOff x="720000" y="2341741"/>
            <a:chExt cx="2120585" cy="1457949"/>
          </a:xfrm>
        </p:grpSpPr>
        <p:sp>
          <p:nvSpPr>
            <p:cNvPr id="387" name="Google Shape;387;p43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8" name="Google Shape;388;p4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4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p43"/>
          <p:cNvGrpSpPr/>
          <p:nvPr/>
        </p:nvGrpSpPr>
        <p:grpSpPr>
          <a:xfrm>
            <a:off x="3857595" y="2194353"/>
            <a:ext cx="2450110" cy="1803162"/>
            <a:chOff x="1143010" y="2341741"/>
            <a:chExt cx="1697575" cy="1437470"/>
          </a:xfrm>
        </p:grpSpPr>
        <p:sp>
          <p:nvSpPr>
            <p:cNvPr id="391" name="Google Shape;391;p43"/>
            <p:cNvSpPr/>
            <p:nvPr/>
          </p:nvSpPr>
          <p:spPr>
            <a:xfrm>
              <a:off x="1184531" y="289331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2" name="Google Shape;392;p4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4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4" name="Google Shape;394;p43"/>
          <p:cNvGrpSpPr/>
          <p:nvPr/>
        </p:nvGrpSpPr>
        <p:grpSpPr>
          <a:xfrm rot="10800000" flipH="1">
            <a:off x="5419043" y="1686886"/>
            <a:ext cx="2692507" cy="2040109"/>
            <a:chOff x="720000" y="2341741"/>
            <a:chExt cx="2120585" cy="1457949"/>
          </a:xfrm>
        </p:grpSpPr>
        <p:sp>
          <p:nvSpPr>
            <p:cNvPr id="395" name="Google Shape;395;p43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6" name="Google Shape;396;p43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43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8" name="Google Shape;398;p43"/>
          <p:cNvSpPr/>
          <p:nvPr/>
        </p:nvSpPr>
        <p:spPr>
          <a:xfrm>
            <a:off x="7388675" y="3029750"/>
            <a:ext cx="1277700" cy="1191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551100" y="2982475"/>
            <a:ext cx="11328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Collection by Ultrasonic Sensors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91480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2317250" y="2072550"/>
            <a:ext cx="11757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Collection via Remote-Sensing Satellites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5491925" y="1733425"/>
            <a:ext cx="10107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Use TerraSAR-X synthetic aperture radar data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955500" y="2925025"/>
            <a:ext cx="12330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Topographical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Collection for better analysis 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7460100" y="3216800"/>
            <a:ext cx="12330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Implement Mobile Application to be used by citizens</a:t>
            </a:r>
            <a:endParaRPr sz="12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13" name="Google Shape;413;p4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44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An end is only a beginning in disguise.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~Craig D. Lounsbrough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0" name="Google Shape;420;p45"/>
          <p:cNvSpPr txBox="1">
            <a:spLocks noGrp="1"/>
          </p:cNvSpPr>
          <p:nvPr>
            <p:ph type="ctrTitle"/>
          </p:nvPr>
        </p:nvSpPr>
        <p:spPr>
          <a:xfrm flipH="1">
            <a:off x="-125" y="25"/>
            <a:ext cx="8889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Thanks</a:t>
            </a:r>
            <a:endParaRPr sz="7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  </a:t>
            </a:r>
            <a:r>
              <a:rPr lang="en" sz="2400" dirty="0">
                <a:solidFill>
                  <a:schemeClr val="lt1"/>
                </a:solidFill>
              </a:rPr>
              <a:t>Github </a:t>
            </a:r>
            <a:r>
              <a:rPr lang="en" sz="2400" dirty="0" smtClean="0">
                <a:solidFill>
                  <a:schemeClr val="lt1"/>
                </a:solidFill>
              </a:rPr>
              <a:t>Repo: github.com/HarshCasper/Badh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Do{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Use Computer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}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While(You==Awake)</a:t>
            </a:r>
            <a:endParaRPr sz="2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           </a:t>
            </a:r>
            <a:endParaRPr sz="20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6"/>
          <p:cNvGrpSpPr/>
          <p:nvPr/>
        </p:nvGrpSpPr>
        <p:grpSpPr>
          <a:xfrm>
            <a:off x="3302902" y="2281468"/>
            <a:ext cx="279728" cy="524970"/>
            <a:chOff x="2819150" y="3955025"/>
            <a:chExt cx="192200" cy="296175"/>
          </a:xfrm>
        </p:grpSpPr>
        <p:sp>
          <p:nvSpPr>
            <p:cNvPr id="426" name="Google Shape;426;p46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0" name="Google Shape;430;p46"/>
          <p:cNvSpPr txBox="1"/>
          <p:nvPr/>
        </p:nvSpPr>
        <p:spPr>
          <a:xfrm>
            <a:off x="3630100" y="2274725"/>
            <a:ext cx="2546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Team Karma</a:t>
            </a:r>
            <a:endParaRPr sz="3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 with Machine Learning</a:t>
            </a:r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Internet of Things?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 with IoT</a:t>
            </a: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1" name="Google Shape;151;p2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9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Utilized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technologies and Frameworks utilized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the Code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on with the various ML Models that we have implemented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new we can add to this framework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End!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ctrTitle"/>
          </p:nvPr>
        </p:nvSpPr>
        <p:spPr>
          <a:xfrm flipH="1">
            <a:off x="1147650" y="2918725"/>
            <a:ext cx="50055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2"/>
          </p:nvPr>
        </p:nvSpPr>
        <p:spPr>
          <a:xfrm flipH="1">
            <a:off x="1147579" y="20381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“Computers are able to see, hear and learn. Welcome to the future.”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~Dave Waters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Definition</a:t>
            </a:r>
            <a:endParaRPr sz="2800"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A computer is able to learn from experience without being specifically programmed.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subset of Artificial Intelligence where mathematical models are implemented which can be trained using training data to yield an outcome that can be used to make predictions and analysis.</a:t>
            </a:r>
            <a:endParaRPr/>
          </a:p>
        </p:txBody>
      </p:sp>
      <p:cxnSp>
        <p:nvCxnSpPr>
          <p:cNvPr id="178" name="Google Shape;178;p3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Supervised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1781115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Input is mapped to the Output and training is done for regression and classification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Unsupervised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6158211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is distributed in the model where input is unknown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  <p:cxnSp>
        <p:nvCxnSpPr>
          <p:cNvPr id="191" name="Google Shape;191;p32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32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p32"/>
          <p:cNvCxnSpPr>
            <a:stCxn id="195" idx="0"/>
            <a:endCxn id="196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2"/>
          <p:cNvCxnSpPr>
            <a:stCxn id="198" idx="2"/>
            <a:endCxn id="199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2"/>
          <p:cNvSpPr txBox="1"/>
          <p:nvPr/>
        </p:nvSpPr>
        <p:spPr>
          <a:xfrm>
            <a:off x="3497175" y="2581725"/>
            <a:ext cx="22599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Machine Learning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Machine learning will automate jobs that most people thought could only be done by people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AI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 is a super-set to a varied set of technologies like ML/DL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ctrTitle"/>
          </p:nvPr>
        </p:nvSpPr>
        <p:spPr>
          <a:xfrm flipH="1">
            <a:off x="2747775" y="2367650"/>
            <a:ext cx="5195700" cy="21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Internet of Things?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2"/>
          </p:nvPr>
        </p:nvSpPr>
        <p:spPr>
          <a:xfrm flipH="1">
            <a:off x="4964175" y="1918600"/>
            <a:ext cx="2979300" cy="11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0" name="Google Shape;210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3"/>
          <p:cNvSpPr txBox="1">
            <a:spLocks noGrp="1"/>
          </p:cNvSpPr>
          <p:nvPr>
            <p:ph type="subTitle" idx="1"/>
          </p:nvPr>
        </p:nvSpPr>
        <p:spPr>
          <a:xfrm>
            <a:off x="3718575" y="4030470"/>
            <a:ext cx="42249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“If you think that the internet has changed your life, think again. The Internet of Things is about to change it all over again!”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~Brendan O’Brien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4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4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IoT?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is a new revolution in the Internet landscape where gadgets connected to Internet are connected at the Physical Layer and can co-communicate using a Network Layer, finally passing on the data to the Application Layer where the data can be processed and presented for vital statistics.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4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the numbers speak for themselves…..</a:t>
            </a:r>
            <a:endParaRPr/>
          </a:p>
        </p:txBody>
      </p:sp>
      <p:cxnSp>
        <p:nvCxnSpPr>
          <p:cNvPr id="226" name="Google Shape;226;p35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5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5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35"/>
          <p:cNvSpPr txBox="1">
            <a:spLocks noGrp="1"/>
          </p:cNvSpPr>
          <p:nvPr>
            <p:ph type="title" idx="2"/>
          </p:nvPr>
        </p:nvSpPr>
        <p:spPr>
          <a:xfrm>
            <a:off x="439700" y="1475125"/>
            <a:ext cx="2442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20.4 Billion</a:t>
            </a:r>
            <a:endParaRPr sz="3000"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3"/>
          </p:nvPr>
        </p:nvSpPr>
        <p:spPr>
          <a:xfrm>
            <a:off x="797249" y="2475350"/>
            <a:ext cx="32649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$15 Trillion</a:t>
            </a:r>
            <a:endParaRPr sz="3000"/>
          </a:p>
        </p:txBody>
      </p:sp>
      <p:sp>
        <p:nvSpPr>
          <p:cNvPr id="231" name="Google Shape;231;p35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127</a:t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IoT Devices by 2020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Amount of Investment by 2025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6"/>
          </p:nvPr>
        </p:nvSpPr>
        <p:spPr>
          <a:xfrm flipH="1">
            <a:off x="5580300" y="3709950"/>
            <a:ext cx="33561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Devices connecting every second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IoT</a:t>
            </a: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Layer</a:t>
            </a:r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 Data from Sensors and Actuators performing Data Collection and Segregation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Layer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Passes the Data from Physical Layer to the Application Layer using a Module with secure Data-Link</a:t>
            </a: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Layer</a:t>
            </a:r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finally disseminated and presented in a clean and concise form for presentation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" name="Google Shape;249;p36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6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6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6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6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255" name="Google Shape;255;p36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6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68" name="Google Shape;268;p36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6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273" name="Google Shape;273;p36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On-screen Show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Roboto Condensed Light</vt:lpstr>
      <vt:lpstr>Fira Sans Extra Condensed Medium</vt:lpstr>
      <vt:lpstr>Squada One</vt:lpstr>
      <vt:lpstr>Roboto Condensed</vt:lpstr>
      <vt:lpstr>Exo 2</vt:lpstr>
      <vt:lpstr>Proxima Nova</vt:lpstr>
      <vt:lpstr>Proxima Nova Semibold</vt:lpstr>
      <vt:lpstr>Arial</vt:lpstr>
      <vt:lpstr>Tech Newsletter by Slidesgo</vt:lpstr>
      <vt:lpstr>SlidesGo Final Pages</vt:lpstr>
      <vt:lpstr>   Machine Learning Framework  for Flood Detection  </vt:lpstr>
      <vt:lpstr>TABLE OF CONTENTS</vt:lpstr>
      <vt:lpstr>What is Machine Learning?</vt:lpstr>
      <vt:lpstr>Standard Definition</vt:lpstr>
      <vt:lpstr>Types of Machine Learning</vt:lpstr>
      <vt:lpstr>What is Internet of Things?</vt:lpstr>
      <vt:lpstr> IN DEPTH</vt:lpstr>
      <vt:lpstr>Lets the numbers speak for themselves…..</vt:lpstr>
      <vt:lpstr>Layers in IoT</vt:lpstr>
      <vt:lpstr>Technologies Utilized</vt:lpstr>
      <vt:lpstr>Technologies and Frameworks</vt:lpstr>
      <vt:lpstr>Machine Learning Model Efficiency</vt:lpstr>
      <vt:lpstr>Review the Code</vt:lpstr>
      <vt:lpstr>“Talk is cheap. Show me the Code”.  ~Linus Torvalds</vt:lpstr>
      <vt:lpstr>Further Improvements</vt:lpstr>
      <vt:lpstr>What more we can add?</vt:lpstr>
      <vt:lpstr>Conclusion</vt:lpstr>
      <vt:lpstr>Thanks    Github Repo: github.com/HarshCasper/Badh Do{ Use Computer } While(You==Awake)                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Machine Learning Framework  for Flood Detection  </dc:title>
  <cp:lastModifiedBy>My PC</cp:lastModifiedBy>
  <cp:revision>1</cp:revision>
  <dcterms:modified xsi:type="dcterms:W3CDTF">2019-09-11T09:10:33Z</dcterms:modified>
</cp:coreProperties>
</file>